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80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57" r:id="rId3"/>
    <p:sldId id="282" r:id="rId4"/>
    <p:sldId id="359" r:id="rId5"/>
    <p:sldId id="375" r:id="rId6"/>
    <p:sldId id="364" r:id="rId7"/>
    <p:sldId id="319" r:id="rId8"/>
    <p:sldId id="367" r:id="rId9"/>
  </p:sldIdLst>
  <p:sldSz cx="9144000" cy="6858000" type="screen4x3"/>
  <p:notesSz cx="6858000" cy="9144000"/>
  <p:embeddedFontLst>
    <p:embeddedFont>
      <p:font typeface="Century Gothic" pitchFamily="34" charset="0"/>
      <p:regular r:id="rId12"/>
      <p:bold r:id="rId13"/>
      <p:italic r:id="rId14"/>
      <p:boldItalic r:id="rId15"/>
    </p:embeddedFont>
    <p:embeddedFont>
      <p:font typeface="B Yekan" pitchFamily="2" charset="-78"/>
      <p:regular r:id="rId16"/>
    </p:embeddedFont>
    <p:embeddedFont>
      <p:font typeface="Wingdings 3" pitchFamily="18" charset="2"/>
      <p:regular r:id="rId17"/>
    </p:embeddedFont>
    <p:embeddedFont>
      <p:font typeface="B Titr" pitchFamily="2" charset="-78"/>
      <p:bold r:id="rId18"/>
    </p:embeddedFont>
    <p:embeddedFont>
      <p:font typeface="B Zar" pitchFamily="2" charset="-78"/>
      <p:regular r:id="rId19"/>
      <p:bold r:id="rId20"/>
    </p:embeddedFont>
    <p:embeddedFont>
      <p:font typeface="Times" pitchFamily="2" charset="0"/>
      <p:regular r:id="rId21"/>
      <p:italic r:id="rId22"/>
      <p:boldItalic r:id="rId2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0000FF"/>
    <a:srgbClr val="A907AD"/>
    <a:srgbClr val="8D0690"/>
    <a:srgbClr val="F8F1D2"/>
    <a:srgbClr val="009900"/>
    <a:srgbClr val="008000"/>
    <a:srgbClr val="F448F8"/>
    <a:srgbClr val="808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34" autoAdjust="0"/>
    <p:restoredTop sz="90476" autoAdjust="0"/>
  </p:normalViewPr>
  <p:slideViewPr>
    <p:cSldViewPr>
      <p:cViewPr>
        <p:scale>
          <a:sx n="112" d="100"/>
          <a:sy n="112" d="100"/>
        </p:scale>
        <p:origin x="-114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4200"/>
    </p:cViewPr>
  </p:sorterViewPr>
  <p:notesViewPr>
    <p:cSldViewPr>
      <p:cViewPr varScale="1">
        <p:scale>
          <a:sx n="52" d="100"/>
          <a:sy n="52" d="100"/>
        </p:scale>
        <p:origin x="-1824" y="-90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fld id="{03C6B774-1B7C-4C03-933E-CD24AD8423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fld id="{1A1106FE-AD83-4301-81A0-AD24A23EAF7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F64163-9AE5-42D5-AA68-A82F6CDFE7D5}" type="slidenum">
              <a:rPr lang="en-US" altLang="en-US">
                <a:latin typeface="Times" panose="02020603050405020304" pitchFamily="18" charset="0"/>
              </a:rPr>
              <a:pPr/>
              <a:t>1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F64163-9AE5-42D5-AA68-A82F6CDFE7D5}" type="slidenum">
              <a:rPr lang="en-US" altLang="en-US">
                <a:latin typeface="Times" panose="02020603050405020304" pitchFamily="18" charset="0"/>
              </a:rPr>
              <a:pPr/>
              <a:t>2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="" xmlns:p14="http://schemas.microsoft.com/office/powerpoint/2010/main" val="3778752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8A03C0A-DEC6-43A2-9D35-4A47238B3373}" type="slidenum">
              <a:rPr lang="en-US" altLang="en-US">
                <a:latin typeface="Times" panose="02020603050405020304" pitchFamily="18" charset="0"/>
              </a:rPr>
              <a:pPr/>
              <a:t>3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One of the best reasons to use PowerPoint is the ability it gives you to present content in a qualitatively different way through the use of graphics, charts, animation, and even video or audio.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We all learn differently and a presentation using PowerPoint can help those who are Visual as well as Auditory learners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4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="" xmlns:p14="http://schemas.microsoft.com/office/powerpoint/2010/main" val="3270363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5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="" xmlns:p14="http://schemas.microsoft.com/office/powerpoint/2010/main" val="2601367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6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="" xmlns:p14="http://schemas.microsoft.com/office/powerpoint/2010/main" val="3575821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2E3751-89C3-4E17-87B4-D48D124BA3AF}" type="slidenum">
              <a:rPr lang="en-US" altLang="en-US">
                <a:latin typeface="Times" panose="02020603050405020304" pitchFamily="18" charset="0"/>
              </a:rPr>
              <a:pPr/>
              <a:t>7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Too much text distracts your audience and can be difficult to read.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F359F20-0075-4628-896A-B56AB909F326}" type="slidenum">
              <a:rPr lang="en-US" altLang="en-US">
                <a:latin typeface="Times" panose="02020603050405020304" pitchFamily="18" charset="0"/>
              </a:rPr>
              <a:pPr/>
              <a:t>8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Say you were discussing the Declaration of Independence and wanted your audience to follow along with you.</a:t>
            </a:r>
          </a:p>
        </p:txBody>
      </p:sp>
    </p:spTree>
    <p:extLst>
      <p:ext uri="{BB962C8B-B14F-4D97-AF65-F5344CB8AC3E}">
        <p14:creationId xmlns="" xmlns:p14="http://schemas.microsoft.com/office/powerpoint/2010/main" val="815960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9CBD8662-0732-43E2-8D53-146CC8BE35B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73190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58F9CCE-181F-4BEA-9E36-B2F74D912CA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04862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58F9CCE-181F-4BEA-9E36-B2F74D912CAB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627628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58F9CCE-181F-4BEA-9E36-B2F74D912CA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59505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58F9CCE-181F-4BEA-9E36-B2F74D912CAB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838956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58F9CCE-181F-4BEA-9E36-B2F74D912CA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918441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615A1-E7BA-4663-9DAA-31FBCEB2D90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257624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09B92-4DB9-4C05-AF4E-E2BCDE17AA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808502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5A62F-E2E8-4F0C-A9AB-69F28037774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734229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A41D9A0-7B63-40F7-94E2-34FAFDDECDE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524313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58F9CCE-181F-4BEA-9E36-B2F74D912CA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445847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7CF896A-9F7D-4D98-B135-0D21A90606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71805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5876-0EBE-4B36-B70D-5FCA79C2D2A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829504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F499D-DC3C-46B3-AF07-0901B38E8E9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659903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3A2-CE60-474C-A2D0-6A84262F2DD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652923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58F9CCE-181F-4BEA-9E36-B2F74D912CA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972935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58F9CCE-181F-4BEA-9E36-B2F74D912CA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27103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22055" y="1754848"/>
            <a:ext cx="5622330" cy="2057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fa-IR" altLang="en-US" sz="28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شرکت برق منطقه ای هرمزگان</a:t>
            </a:r>
            <a:r>
              <a:rPr lang="en-US" altLang="en-US" sz="28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 </a:t>
            </a:r>
            <a:endParaRPr lang="fa-IR" altLang="en-US" sz="2800" dirty="0" smtClean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  <a:p>
            <a:pPr eaLnBrk="1" hangingPunct="1">
              <a:lnSpc>
                <a:spcPct val="90000"/>
              </a:lnSpc>
            </a:pPr>
            <a:r>
              <a:rPr lang="fa-IR" altLang="en-US" sz="28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 </a:t>
            </a:r>
            <a:endParaRPr lang="en-US" altLang="en-US" sz="2800" dirty="0" smtClean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145" y="2535667"/>
            <a:ext cx="1152150" cy="12765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9905" y="2353660"/>
            <a:ext cx="7848600" cy="1344065"/>
          </a:xfrm>
        </p:spPr>
        <p:txBody>
          <a:bodyPr>
            <a:normAutofit fontScale="90000"/>
          </a:bodyPr>
          <a:lstStyle/>
          <a:p>
            <a:pPr algn="ctr" rtl="1"/>
            <a:r>
              <a:rPr lang="fa-IR" altLang="en-US" sz="3600" i="0" dirty="0" smtClean="0">
                <a:cs typeface="B Titr" panose="00000700000000000000" pitchFamily="2" charset="-78"/>
              </a:rPr>
              <a:t/>
            </a:r>
            <a:br>
              <a:rPr lang="fa-IR" altLang="en-US" sz="3600" i="0" dirty="0" smtClean="0">
                <a:cs typeface="B Titr" panose="00000700000000000000" pitchFamily="2" charset="-78"/>
              </a:rPr>
            </a:br>
            <a:r>
              <a:rPr lang="fa-IR" altLang="en-US" sz="3600" dirty="0">
                <a:cs typeface="B Titr" panose="00000700000000000000" pitchFamily="2" charset="-78"/>
              </a:rPr>
              <a:t/>
            </a:r>
            <a:br>
              <a:rPr lang="fa-IR" altLang="en-US" sz="3600" dirty="0">
                <a:cs typeface="B Titr" panose="00000700000000000000" pitchFamily="2" charset="-78"/>
              </a:rPr>
            </a:br>
            <a:r>
              <a:rPr lang="fa-IR" altLang="en-US" sz="3600" dirty="0" smtClean="0">
                <a:cs typeface="B Titr" panose="00000700000000000000" pitchFamily="2" charset="-78"/>
              </a:rPr>
              <a:t/>
            </a:r>
            <a:br>
              <a:rPr lang="fa-IR" altLang="en-US" sz="3600" dirty="0" smtClean="0">
                <a:cs typeface="B Titr" panose="00000700000000000000" pitchFamily="2" charset="-78"/>
              </a:rPr>
            </a:br>
            <a:r>
              <a:rPr lang="fa-IR" altLang="en-US" sz="3600" dirty="0">
                <a:cs typeface="B Titr" panose="00000700000000000000" pitchFamily="2" charset="-78"/>
              </a:rPr>
              <a:t/>
            </a:r>
            <a:br>
              <a:rPr lang="fa-IR" altLang="en-US" sz="3600" dirty="0">
                <a:cs typeface="B Titr" panose="00000700000000000000" pitchFamily="2" charset="-78"/>
              </a:rPr>
            </a:br>
            <a:r>
              <a:rPr lang="fa-IR" altLang="en-US" sz="3600" dirty="0" smtClean="0">
                <a:cs typeface="B Titr" panose="00000700000000000000" pitchFamily="2" charset="-78"/>
              </a:rPr>
              <a:t/>
            </a:r>
            <a:br>
              <a:rPr lang="fa-IR" altLang="en-US" sz="3600" dirty="0" smtClean="0">
                <a:cs typeface="B Titr" panose="00000700000000000000" pitchFamily="2" charset="-78"/>
              </a:rPr>
            </a:br>
            <a:r>
              <a:rPr lang="fa-IR" altLang="en-US" sz="3600" dirty="0">
                <a:cs typeface="B Titr" panose="00000700000000000000" pitchFamily="2" charset="-78"/>
              </a:rPr>
              <a:t/>
            </a:r>
            <a:br>
              <a:rPr lang="fa-IR" altLang="en-US" sz="3600" dirty="0">
                <a:cs typeface="B Titr" panose="00000700000000000000" pitchFamily="2" charset="-78"/>
              </a:rPr>
            </a:br>
            <a:r>
              <a:rPr lang="fa-IR" altLang="en-US" sz="3600" dirty="0" smtClean="0">
                <a:cs typeface="B Titr" panose="00000700000000000000" pitchFamily="2" charset="-78"/>
              </a:rPr>
              <a:t/>
            </a:r>
            <a:br>
              <a:rPr lang="fa-IR" altLang="en-US" sz="3600" dirty="0" smtClean="0">
                <a:cs typeface="B Titr" panose="00000700000000000000" pitchFamily="2" charset="-78"/>
              </a:rPr>
            </a:br>
            <a:r>
              <a:rPr lang="fa-IR" altLang="en-US" sz="3600" i="0" dirty="0" smtClean="0">
                <a:cs typeface="B Titr" panose="00000700000000000000" pitchFamily="2" charset="-78"/>
              </a:rPr>
              <a:t>عنوان </a:t>
            </a:r>
            <a:r>
              <a:rPr lang="fa-IR" altLang="en-US" sz="3600" dirty="0">
                <a:cs typeface="B Titr" panose="00000700000000000000" pitchFamily="2" charset="-78"/>
              </a:rPr>
              <a:t>راهكار</a:t>
            </a:r>
            <a:r>
              <a:rPr lang="fa-IR" altLang="en-US" sz="3600" dirty="0" smtClean="0">
                <a:cs typeface="B Yekan" panose="00000400000000000000" pitchFamily="2" charset="-78"/>
              </a:rPr>
              <a:t> (</a:t>
            </a:r>
            <a:r>
              <a:rPr lang="en-US" altLang="en-US" sz="2000" dirty="0" smtClean="0">
                <a:cs typeface="B Yekan" panose="00000400000000000000" pitchFamily="2" charset="-78"/>
              </a:rPr>
              <a:t>Solution</a:t>
            </a:r>
            <a:r>
              <a:rPr lang="fa-IR" altLang="en-US" sz="3600" dirty="0" smtClean="0">
                <a:cs typeface="B Yekan" panose="00000400000000000000" pitchFamily="2" charset="-78"/>
              </a:rPr>
              <a:t>)</a:t>
            </a:r>
            <a:r>
              <a:rPr lang="fa-IR" altLang="en-US" sz="3600" i="0" dirty="0" smtClean="0">
                <a:cs typeface="B Titr" panose="00000700000000000000" pitchFamily="2" charset="-78"/>
              </a:rPr>
              <a:t> ارائه شده:</a:t>
            </a:r>
            <a:br>
              <a:rPr lang="fa-IR" altLang="en-US" sz="3600" i="0" dirty="0" smtClean="0">
                <a:cs typeface="B Titr" panose="00000700000000000000" pitchFamily="2" charset="-78"/>
              </a:rPr>
            </a:br>
            <a:r>
              <a:rPr lang="fa-IR" altLang="en-US" sz="3600" i="0" dirty="0" smtClean="0">
                <a:cs typeface="B Titr" panose="00000700000000000000" pitchFamily="2" charset="-78"/>
              </a:rPr>
              <a:t/>
            </a:r>
            <a:br>
              <a:rPr lang="fa-IR" altLang="en-US" sz="3600" i="0" dirty="0" smtClean="0">
                <a:cs typeface="B Titr" panose="00000700000000000000" pitchFamily="2" charset="-78"/>
              </a:rPr>
            </a:br>
            <a:r>
              <a:rPr lang="fa-IR" altLang="en-US" sz="2400" i="0" dirty="0" smtClean="0">
                <a:cs typeface="B Titr" panose="00000700000000000000" pitchFamily="2" charset="-78"/>
              </a:rPr>
              <a:t/>
            </a:r>
            <a:br>
              <a:rPr lang="fa-IR" altLang="en-US" sz="2400" i="0" dirty="0" smtClean="0">
                <a:cs typeface="B Titr" panose="00000700000000000000" pitchFamily="2" charset="-78"/>
              </a:rPr>
            </a:br>
            <a:r>
              <a:rPr lang="fa-IR" altLang="en-US" sz="2400" i="0" dirty="0" smtClean="0">
                <a:cs typeface="B Titr" panose="00000700000000000000" pitchFamily="2" charset="-78"/>
              </a:rPr>
              <a:t/>
            </a:r>
            <a:br>
              <a:rPr lang="fa-IR" altLang="en-US" sz="2400" i="0" dirty="0" smtClean="0">
                <a:cs typeface="B Titr" panose="00000700000000000000" pitchFamily="2" charset="-78"/>
              </a:rPr>
            </a:br>
            <a:r>
              <a:rPr lang="fa-IR" altLang="en-US" sz="3600" dirty="0" smtClean="0">
                <a:cs typeface="B Titr" panose="00000700000000000000" pitchFamily="2" charset="-78"/>
              </a:rPr>
              <a:t>فرم تایید کارکردماهیانه</a:t>
            </a:r>
            <a:r>
              <a:rPr lang="fa-IR" altLang="en-US" sz="3600" i="0" dirty="0" smtClean="0">
                <a:cs typeface="B Titr" panose="00000700000000000000" pitchFamily="2" charset="-78"/>
              </a:rPr>
              <a:t/>
            </a:r>
            <a:br>
              <a:rPr lang="fa-IR" altLang="en-US" sz="3600" i="0" dirty="0" smtClean="0">
                <a:cs typeface="B Titr" panose="00000700000000000000" pitchFamily="2" charset="-78"/>
              </a:rPr>
            </a:br>
            <a:endParaRPr lang="en-US" altLang="en-US" sz="3200" i="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76410" y="4120289"/>
            <a:ext cx="6038100" cy="201899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fa-IR" altLang="en-US" sz="2800" dirty="0" smtClean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fa-IR" altLang="en-US" sz="28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شرکت برق منطقه ای هرمزگان</a:t>
            </a:r>
            <a:r>
              <a:rPr lang="en-US" altLang="en-US" sz="28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 </a:t>
            </a:r>
            <a:endParaRPr lang="fa-IR" altLang="en-US" sz="2800" dirty="0" smtClean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  <a:p>
            <a:pPr eaLnBrk="1" hangingPunct="1">
              <a:lnSpc>
                <a:spcPct val="90000"/>
              </a:lnSpc>
            </a:pPr>
            <a:r>
              <a:rPr lang="fa-IR" altLang="en-US" sz="28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 </a:t>
            </a:r>
            <a:endParaRPr lang="en-US" altLang="en-US" sz="2800" dirty="0" smtClean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30634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462665" y="1201509"/>
            <a:ext cx="8386880" cy="4032525"/>
          </a:xfrm>
          <a:noFill/>
        </p:spPr>
        <p:txBody>
          <a:bodyPr>
            <a:normAutofit/>
          </a:bodyPr>
          <a:lstStyle/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عنوان راهكار(</a:t>
            </a:r>
            <a:r>
              <a:rPr lang="en-US" altLang="en-US" sz="2000" dirty="0" smtClean="0">
                <a:cs typeface="B Zar" panose="00000400000000000000" pitchFamily="2" charset="-78"/>
              </a:rPr>
              <a:t>Solution</a:t>
            </a:r>
            <a:r>
              <a:rPr lang="fa-IR" altLang="en-US" sz="2700" dirty="0" smtClean="0">
                <a:cs typeface="B Zar" panose="00000400000000000000" pitchFamily="2" charset="-78"/>
              </a:rPr>
              <a:t>):فرم ماموریت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تهيه كننده/ تهيه </a:t>
            </a:r>
            <a:r>
              <a:rPr lang="fa-IR" altLang="en-US" sz="2700" dirty="0" smtClean="0">
                <a:cs typeface="B Zar" panose="00000400000000000000" pitchFamily="2" charset="-78"/>
              </a:rPr>
              <a:t>كنندگان:فروغ </a:t>
            </a:r>
            <a:r>
              <a:rPr lang="fa-IR" altLang="en-US" sz="2700" dirty="0" smtClean="0">
                <a:cs typeface="B Zar" panose="00000400000000000000" pitchFamily="2" charset="-78"/>
              </a:rPr>
              <a:t>جعفریان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فرم اصلي:1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فرم پايه:1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فرآيند طراحي شده:1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معرفي شخص مشمول جايزه نفيس (در صورت برنده شدن) :فروغ جعفریان</a:t>
            </a:r>
            <a:endParaRPr lang="en-US" altLang="en-US" sz="2700" dirty="0" smtClean="0">
              <a:cs typeface="B Zar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625" y="634585"/>
            <a:ext cx="8458200" cy="1143000"/>
          </a:xfrm>
          <a:noFill/>
        </p:spPr>
        <p:txBody>
          <a:bodyPr>
            <a:normAutofit/>
          </a:bodyPr>
          <a:lstStyle/>
          <a:p>
            <a:pPr algn="ctr" rtl="1" eaLnBrk="1" hangingPunct="1"/>
            <a:r>
              <a:rPr lang="fa-IR" altLang="en-US" dirty="0" smtClean="0">
                <a:cs typeface="B Yekan" panose="00000400000000000000" pitchFamily="2" charset="-78"/>
              </a:rPr>
              <a:t>مزیت خاص این راهكار (</a:t>
            </a:r>
            <a:r>
              <a:rPr lang="en-US" altLang="en-US" sz="2000" dirty="0">
                <a:cs typeface="B Yekan" panose="00000400000000000000" pitchFamily="2" charset="-78"/>
              </a:rPr>
              <a:t>Solution</a:t>
            </a:r>
            <a:r>
              <a:rPr lang="fa-IR" altLang="en-US" dirty="0">
                <a:cs typeface="B Yekan" panose="00000400000000000000" pitchFamily="2" charset="-78"/>
              </a:rPr>
              <a:t>)</a:t>
            </a:r>
            <a:endParaRPr lang="en-US" altLang="en-US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077145" y="1355130"/>
            <a:ext cx="758506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Zar" panose="00000400000000000000" pitchFamily="2" charset="-78"/>
              </a:rPr>
              <a:t> در تاریخ های از پیش تعیین شده در هر ماه،  فرم مذکور به صورت اتوماتیک ایجاد و به کارتابل رئوسا ، مدیران، معاونین و مدیر عامل ارجاع داده می شود .</a:t>
            </a:r>
          </a:p>
          <a:p>
            <a:pPr marL="342900" indent="-34290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لیست افراد زیر مجموعه هر شخص با توجه به سمت  به صورت اتوماتیک نمایش داده میشود که این مورد باعث کاهش زمان انتخاب اسامی از لیست کلی  و یا از یاد بردن افراد میشود .</a:t>
            </a:r>
            <a:endParaRPr lang="fa-IR" sz="2000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marL="342900" indent="-34290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Zar" panose="00000400000000000000" pitchFamily="2" charset="-78"/>
              </a:rPr>
              <a:t> ایجاد مدرک در این نوع فرآیند باعث می شود که در زمان تعیین شده ، فرم ایجاد شده و از احتمال فراموش شدن تکمیل  آن جلوگیری میشود . </a:t>
            </a:r>
            <a:endParaRPr lang="fa-IR" sz="2000" dirty="0">
              <a:cs typeface="B Zar" panose="00000400000000000000" pitchFamily="2" charset="-78"/>
            </a:endParaRPr>
          </a:p>
          <a:p>
            <a:pPr marL="342900" indent="-34290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 تعداد روز های مرخصی کارکنان از فرم های مرخصی برای همان ماه محاسبه ونمایش داده میشود که این خود ،  باعث کم شدن خطای انسانی در انجام محاسبه بصورت  دستی می شود</a:t>
            </a:r>
            <a:r>
              <a:rPr lang="fa-IR" sz="2000" dirty="0" smtClean="0">
                <a:cs typeface="B Zar" panose="00000400000000000000" pitchFamily="2" charset="-78"/>
              </a:rPr>
              <a:t>.</a:t>
            </a:r>
          </a:p>
          <a:p>
            <a:pPr marL="342900" indent="-34290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Zar" panose="00000400000000000000" pitchFamily="2" charset="-78"/>
              </a:rPr>
              <a:t>کارکرد نیز براساس تعداد روز های  ماه جاری به صورت اتوماتیک تکمیل می شود.</a:t>
            </a:r>
          </a:p>
        </p:txBody>
      </p:sp>
    </p:spTree>
    <p:extLst>
      <p:ext uri="{BB962C8B-B14F-4D97-AF65-F5344CB8AC3E}">
        <p14:creationId xmlns="" xmlns:p14="http://schemas.microsoft.com/office/powerpoint/2010/main" val="21710764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625" y="634585"/>
            <a:ext cx="8458200" cy="1143000"/>
          </a:xfrm>
          <a:noFill/>
        </p:spPr>
        <p:txBody>
          <a:bodyPr>
            <a:normAutofit/>
          </a:bodyPr>
          <a:lstStyle/>
          <a:p>
            <a:pPr algn="ctr" rtl="1" eaLnBrk="1" hangingPunct="1"/>
            <a:r>
              <a:rPr lang="fa-IR" altLang="en-US" dirty="0" smtClean="0">
                <a:cs typeface="B Yekan" panose="00000400000000000000" pitchFamily="2" charset="-78"/>
              </a:rPr>
              <a:t>مزیت خاص این راه‌كار (</a:t>
            </a:r>
            <a:r>
              <a:rPr lang="en-US" altLang="en-US" sz="2000" dirty="0">
                <a:cs typeface="B Yekan" panose="00000400000000000000" pitchFamily="2" charset="-78"/>
              </a:rPr>
              <a:t>Solution</a:t>
            </a:r>
            <a:r>
              <a:rPr lang="fa-IR" altLang="en-US" dirty="0">
                <a:cs typeface="B Yekan" panose="00000400000000000000" pitchFamily="2" charset="-78"/>
              </a:rPr>
              <a:t>)</a:t>
            </a:r>
            <a:endParaRPr lang="en-US" altLang="en-US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077145" y="1355130"/>
            <a:ext cx="75850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Zar" panose="00000400000000000000" pitchFamily="2" charset="-78"/>
              </a:rPr>
              <a:t>امکان تصحیح وویرایش اطلاعات برای مدیران و معاونین وجود دارد ، که در مقایسه با فرآیند  کاغذی ووجود احتمال خط خوردگی ایجاد تغییرات،  عدم تمایل برخی افراد به تغییر محتوای فرم های عملکرد  را کاهش میدهد .</a:t>
            </a:r>
          </a:p>
        </p:txBody>
      </p:sp>
    </p:spTree>
    <p:extLst>
      <p:ext uri="{BB962C8B-B14F-4D97-AF65-F5344CB8AC3E}">
        <p14:creationId xmlns="" xmlns:p14="http://schemas.microsoft.com/office/powerpoint/2010/main" val="20338072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35210" y="510220"/>
            <a:ext cx="7696200" cy="966691"/>
          </a:xfrm>
          <a:noFill/>
        </p:spPr>
        <p:txBody>
          <a:bodyPr/>
          <a:lstStyle/>
          <a:p>
            <a:pPr algn="ct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شرحي بر راهكار (</a:t>
            </a:r>
            <a:r>
              <a:rPr lang="en-US" altLang="en-US" sz="2400" dirty="0" smtClean="0">
                <a:cs typeface="B Yekan" panose="00000400000000000000" pitchFamily="2" charset="-78"/>
              </a:rPr>
              <a:t>Solution</a:t>
            </a:r>
            <a:r>
              <a:rPr lang="fa-IR" altLang="en-US" sz="4000" dirty="0" smtClean="0">
                <a:cs typeface="B Yekan" panose="00000400000000000000" pitchFamily="2" charset="-78"/>
              </a:rPr>
              <a:t>)</a:t>
            </a:r>
            <a:endParaRPr lang="en-US" altLang="en-US" sz="4000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753740" y="1476911"/>
            <a:ext cx="8199760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fa-IR" sz="2200" dirty="0" smtClean="0">
                <a:cs typeface="B Zar" panose="00000400000000000000" pitchFamily="2" charset="-78"/>
              </a:rPr>
              <a:t> در ابتدا فیلدهای الزامی از قبیل شماره و تاریخ ایجاد فرم  و نام واحد هر </a:t>
            </a:r>
            <a:r>
              <a:rPr lang="fa-IR" sz="2200" dirty="0">
                <a:cs typeface="B Zar" panose="00000400000000000000" pitchFamily="2" charset="-78"/>
              </a:rPr>
              <a:t>شخص مسئول و </a:t>
            </a:r>
            <a:r>
              <a:rPr lang="fa-IR" sz="2200" dirty="0" smtClean="0">
                <a:cs typeface="B Zar" panose="00000400000000000000" pitchFamily="2" charset="-78"/>
              </a:rPr>
              <a:t>نام ماه </a:t>
            </a:r>
            <a:r>
              <a:rPr lang="fa-IR" sz="2200" dirty="0">
                <a:cs typeface="B Zar" panose="00000400000000000000" pitchFamily="2" charset="-78"/>
              </a:rPr>
              <a:t>قبل </a:t>
            </a:r>
            <a:r>
              <a:rPr lang="fa-IR" sz="2200" dirty="0" smtClean="0">
                <a:cs typeface="B Zar" panose="00000400000000000000" pitchFamily="2" charset="-78"/>
              </a:rPr>
              <a:t>وهمچنین اعضای زیر مجموعه هر شخص به صورت اتوماتیک در جدول درج می شود. </a:t>
            </a:r>
          </a:p>
          <a:p>
            <a:pPr algn="just" rtl="1">
              <a:lnSpc>
                <a:spcPct val="150000"/>
              </a:lnSpc>
            </a:pPr>
            <a:r>
              <a:rPr lang="fa-IR" sz="2200" dirty="0" smtClean="0">
                <a:cs typeface="B Zar" panose="00000400000000000000" pitchFamily="2" charset="-78"/>
              </a:rPr>
              <a:t>مرخصی های ماه گذشته کارکنان ،تعداد روزهای کارکرد </a:t>
            </a:r>
            <a:r>
              <a:rPr lang="fa-IR" sz="2200" dirty="0">
                <a:cs typeface="B Zar" panose="00000400000000000000" pitchFamily="2" charset="-78"/>
              </a:rPr>
              <a:t>و اضافه </a:t>
            </a:r>
            <a:r>
              <a:rPr lang="fa-IR" sz="2200" dirty="0" smtClean="0">
                <a:cs typeface="B Zar" panose="00000400000000000000" pitchFamily="2" charset="-78"/>
              </a:rPr>
              <a:t>کار با عدد پیش فرض 120 ساعت ، نیز در فرم درج میشود.</a:t>
            </a:r>
            <a:endParaRPr lang="fa-IR" sz="2200" dirty="0">
              <a:cs typeface="B Zar" panose="000004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200" dirty="0" smtClean="0">
                <a:cs typeface="B Zar" panose="00000400000000000000" pitchFamily="2" charset="-78"/>
              </a:rPr>
              <a:t>بعد از درج اطلاعات  هر فرد ، این فرم  راس تاریخ مقرر در کارتابل مسئولین ایجاد می شود.</a:t>
            </a:r>
          </a:p>
          <a:p>
            <a:pPr algn="just" rtl="1">
              <a:lnSpc>
                <a:spcPct val="150000"/>
              </a:lnSpc>
            </a:pPr>
            <a:r>
              <a:rPr lang="fa-IR" sz="2200" dirty="0" smtClean="0">
                <a:cs typeface="B Zar" panose="00000400000000000000" pitchFamily="2" charset="-78"/>
              </a:rPr>
              <a:t>بعد از اعمال تغییرات و تایید ،  فرایند به گردش در میآید و به تایید مقام های بالاتر می رسد و در نهایت به کارتابل مسئول حقوق و دستمزد ارجاع داده می شود.</a:t>
            </a:r>
          </a:p>
        </p:txBody>
      </p:sp>
    </p:spTree>
    <p:extLst>
      <p:ext uri="{BB962C8B-B14F-4D97-AF65-F5344CB8AC3E}">
        <p14:creationId xmlns="" xmlns:p14="http://schemas.microsoft.com/office/powerpoint/2010/main" val="24391328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2665" y="202980"/>
            <a:ext cx="8410575" cy="666915"/>
          </a:xfrm>
        </p:spPr>
        <p:txBody>
          <a:bodyPr/>
          <a:lstStyle/>
          <a:p>
            <a:pPr algn="r" eaLnBrk="1" hangingPunct="1"/>
            <a:r>
              <a:rPr lang="fa-IR" altLang="en-US" sz="3200" dirty="0" smtClean="0">
                <a:cs typeface="B Yekan" panose="00000400000000000000" pitchFamily="2" charset="-78"/>
              </a:rPr>
              <a:t>معرفي فرم‌ها</a:t>
            </a:r>
            <a:endParaRPr lang="en-US" altLang="en-US" sz="3200" dirty="0" smtClean="0">
              <a:cs typeface="B Yekan" panose="00000400000000000000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281255" y="1355130"/>
            <a:ext cx="6591985" cy="3880393"/>
          </a:xfrm>
        </p:spPr>
        <p:txBody>
          <a:bodyPr>
            <a:normAutofit/>
          </a:bodyPr>
          <a:lstStyle/>
          <a:p>
            <a:pPr marL="460375" indent="-401638" algn="r" rtl="1" eaLnBrk="1" hangingPunct="1">
              <a:buSzPct val="120000"/>
            </a:pPr>
            <a:r>
              <a:rPr lang="fa-IR" altLang="en-US" sz="2800" dirty="0" smtClean="0">
                <a:cs typeface="B Zar" panose="00000400000000000000" pitchFamily="2" charset="-78"/>
              </a:rPr>
              <a:t>نام فرم1: تایید کارکرد ماهیانه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74" y="126170"/>
            <a:ext cx="4764331" cy="67318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914704" y="164575"/>
            <a:ext cx="2381681" cy="128089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fa-IR" altLang="en-US" sz="2800" dirty="0" smtClean="0">
                <a:cs typeface="B Yekan" panose="00000400000000000000" pitchFamily="2" charset="-78"/>
              </a:rPr>
              <a:t>معرفي فرآيندها</a:t>
            </a:r>
            <a:endParaRPr lang="en-US" altLang="en-US" sz="28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914704" y="1264555"/>
            <a:ext cx="2042151" cy="3777622"/>
          </a:xfrm>
        </p:spPr>
        <p:txBody>
          <a:bodyPr/>
          <a:lstStyle/>
          <a:p>
            <a:pPr marL="460375" indent="-401638" algn="r" rtl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نام  فرآيند</a:t>
            </a:r>
            <a:endParaRPr lang="fa-IR" altLang="en-US" sz="2000" dirty="0">
              <a:cs typeface="B Zar" panose="00000400000000000000" pitchFamily="2" charset="-78"/>
            </a:endParaRPr>
          </a:p>
          <a:p>
            <a:pPr marL="460375" indent="-401638" algn="r" rtl="1">
              <a:buSzPct val="120000"/>
            </a:pPr>
            <a:r>
              <a:rPr lang="fa-IR" altLang="en-US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فرایندتاییدکارکرد </a:t>
            </a:r>
            <a:endParaRPr lang="fa-IR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واحدهاي سازماني درگير:</a:t>
            </a:r>
            <a:r>
              <a:rPr lang="fa-IR" altLang="en-US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امور مالی و ذیحسابی</a:t>
            </a:r>
            <a:endParaRPr lang="fa-IR" altLang="en-US" sz="2000" dirty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تصوير فرآيند 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5" y="0"/>
            <a:ext cx="670291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485999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4123</TotalTime>
  <Words>673</Words>
  <Application>Microsoft Office PowerPoint</Application>
  <PresentationFormat>On-screen Show (4:3)</PresentationFormat>
  <Paragraphs>50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Century Gothic</vt:lpstr>
      <vt:lpstr>B Yekan</vt:lpstr>
      <vt:lpstr>Wingdings 3</vt:lpstr>
      <vt:lpstr>B Titr</vt:lpstr>
      <vt:lpstr>B Zar</vt:lpstr>
      <vt:lpstr>Times</vt:lpstr>
      <vt:lpstr>Wisp</vt:lpstr>
      <vt:lpstr>Slide 1</vt:lpstr>
      <vt:lpstr>       عنوان راهكار (Solution) ارائه شده:    فرم تایید کارکردماهیانه </vt:lpstr>
      <vt:lpstr>Slide 3</vt:lpstr>
      <vt:lpstr>مزیت خاص این راهكار (Solution)</vt:lpstr>
      <vt:lpstr>مزیت خاص این راه‌كار (Solution)</vt:lpstr>
      <vt:lpstr>شرحي بر راهكار (Solution)</vt:lpstr>
      <vt:lpstr>معرفي فرم‌ها</vt:lpstr>
      <vt:lpstr>معرفي فرآيندها</vt:lpstr>
    </vt:vector>
  </TitlesOfParts>
  <Company>CLTE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PowerPoint Presentations</dc:title>
  <dc:creator>marjan mirzaei</dc:creator>
  <cp:lastModifiedBy>Mrs Ghasemi</cp:lastModifiedBy>
  <cp:revision>458</cp:revision>
  <dcterms:created xsi:type="dcterms:W3CDTF">2001-05-31T17:33:03Z</dcterms:created>
  <dcterms:modified xsi:type="dcterms:W3CDTF">2018-12-07T08:07:03Z</dcterms:modified>
</cp:coreProperties>
</file>