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86" r:id="rId1"/>
  </p:sldMasterIdLst>
  <p:notesMasterIdLst>
    <p:notesMasterId r:id="rId16"/>
  </p:notesMasterIdLst>
  <p:handoutMasterIdLst>
    <p:handoutMasterId r:id="rId17"/>
  </p:handoutMasterIdLst>
  <p:sldIdLst>
    <p:sldId id="256" r:id="rId2"/>
    <p:sldId id="357" r:id="rId3"/>
    <p:sldId id="282" r:id="rId4"/>
    <p:sldId id="359" r:id="rId5"/>
    <p:sldId id="364" r:id="rId6"/>
    <p:sldId id="319" r:id="rId7"/>
    <p:sldId id="365" r:id="rId8"/>
    <p:sldId id="366" r:id="rId9"/>
    <p:sldId id="367" r:id="rId10"/>
    <p:sldId id="320" r:id="rId11"/>
    <p:sldId id="368" r:id="rId12"/>
    <p:sldId id="322" r:id="rId13"/>
    <p:sldId id="354" r:id="rId14"/>
    <p:sldId id="358" r:id="rId15"/>
  </p:sldIdLst>
  <p:sldSz cx="9144000" cy="6858000" type="screen4x3"/>
  <p:notesSz cx="6858000" cy="9144000"/>
  <p:embeddedFontLst>
    <p:embeddedFont>
      <p:font typeface="B Nazanin" panose="00000400000000000000" pitchFamily="2" charset="-78"/>
      <p:regular r:id="rId18"/>
      <p:bold r:id="rId19"/>
    </p:embeddedFont>
    <p:embeddedFont>
      <p:font typeface="Arial Black" panose="020B0A04020102020204" pitchFamily="34" charset="0"/>
      <p:bold r:id="rId20"/>
    </p:embeddedFont>
    <p:embeddedFont>
      <p:font typeface="B Zar" panose="00000400000000000000" pitchFamily="2" charset="-78"/>
      <p:regular r:id="rId21"/>
      <p:bold r:id="rId22"/>
    </p:embeddedFont>
    <p:embeddedFont>
      <p:font typeface="B Titr" panose="00000700000000000000" pitchFamily="2" charset="-78"/>
      <p:bold r:id="rId23"/>
    </p:embeddedFont>
    <p:embeddedFont>
      <p:font typeface="Times" panose="02020603050405020304" pitchFamily="18" charset="0"/>
      <p:regular r:id="rId24"/>
      <p:bold r:id="rId25"/>
      <p:italic r:id="rId26"/>
      <p:boldItalic r:id="rId27"/>
    </p:embeddedFont>
    <p:embeddedFont>
      <p:font typeface="B Yekan" panose="00000400000000000000" pitchFamily="2" charset="-78"/>
      <p:regular r:id="rId28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907AD"/>
    <a:srgbClr val="8D0690"/>
    <a:srgbClr val="F8F1D2"/>
    <a:srgbClr val="009900"/>
    <a:srgbClr val="008000"/>
    <a:srgbClr val="F448F8"/>
    <a:srgbClr val="0000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34" autoAdjust="0"/>
    <p:restoredTop sz="90476" autoAdjust="0"/>
  </p:normalViewPr>
  <p:slideViewPr>
    <p:cSldViewPr>
      <p:cViewPr>
        <p:scale>
          <a:sx n="77" d="100"/>
          <a:sy n="77" d="100"/>
        </p:scale>
        <p:origin x="1164" y="-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4200"/>
    </p:cViewPr>
  </p:sorterViewPr>
  <p:notesViewPr>
    <p:cSldViewPr>
      <p:cViewPr varScale="1">
        <p:scale>
          <a:sx n="52" d="100"/>
          <a:sy n="52" d="100"/>
        </p:scale>
        <p:origin x="-1824" y="-90"/>
      </p:cViewPr>
      <p:guideLst>
        <p:guide orient="horz" pos="2880"/>
        <p:guide pos="2160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anose="02020603050405020304" pitchFamily="18" charset="0"/>
              </a:defRPr>
            </a:lvl1pPr>
          </a:lstStyle>
          <a:p>
            <a:fld id="{03C6B774-1B7C-4C03-933E-CD24AD8423A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anose="02020603050405020304" pitchFamily="18" charset="0"/>
              </a:defRPr>
            </a:lvl1pPr>
          </a:lstStyle>
          <a:p>
            <a:fld id="{1A1106FE-AD83-4301-81A0-AD24A23EAF7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2F64163-9AE5-42D5-AA68-A82F6CDFE7D5}" type="slidenum">
              <a:rPr lang="en-US" altLang="en-US">
                <a:latin typeface="Times" panose="02020603050405020304" pitchFamily="18" charset="0"/>
              </a:rPr>
              <a:pPr/>
              <a:t>1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F359F20-0075-4628-896A-B56AB909F326}" type="slidenum">
              <a:rPr lang="en-US" altLang="en-US">
                <a:latin typeface="Times" panose="02020603050405020304" pitchFamily="18" charset="0"/>
              </a:rPr>
              <a:pPr/>
              <a:t>10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Say you were discussing the Declaration of Independence and wanted your audience to follow along with you.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F359F20-0075-4628-896A-B56AB909F326}" type="slidenum">
              <a:rPr lang="en-US" altLang="en-US">
                <a:latin typeface="Times" panose="02020603050405020304" pitchFamily="18" charset="0"/>
              </a:rPr>
              <a:pPr/>
              <a:t>11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Say you were discussing the Declaration of Independence and wanted your audience to follow along with you.</a:t>
            </a:r>
          </a:p>
        </p:txBody>
      </p:sp>
    </p:spTree>
    <p:extLst>
      <p:ext uri="{BB962C8B-B14F-4D97-AF65-F5344CB8AC3E}">
        <p14:creationId xmlns:p14="http://schemas.microsoft.com/office/powerpoint/2010/main" val="35173849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8775F05-E0BB-42D7-9115-95B3525F4FC6}" type="slidenum">
              <a:rPr lang="en-US" altLang="en-US">
                <a:latin typeface="Times" panose="02020603050405020304" pitchFamily="18" charset="0"/>
              </a:rPr>
              <a:pPr/>
              <a:t>12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The rule of thumb is one method of transition and one type of animation for the whole slideshow.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Do not have some text flying in, some spiraling, etc.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Move from slide to slide with one transition, rather than trying out several.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8775F05-E0BB-42D7-9115-95B3525F4FC6}" type="slidenum">
              <a:rPr lang="en-US" altLang="en-US">
                <a:latin typeface="Times" panose="02020603050405020304" pitchFamily="18" charset="0"/>
              </a:rPr>
              <a:pPr/>
              <a:t>13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The rule of thumb is one method of transition and one type of animation for the whole slideshow.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Do not have some text flying in, some spiraling, etc.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Move from slide to slide with one transition, rather than trying out several.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6428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B60B1D5-6915-4153-94E0-FEC336B66030}" type="slidenum">
              <a:rPr lang="en-US" altLang="en-US">
                <a:latin typeface="Times" panose="02020603050405020304" pitchFamily="18" charset="0"/>
              </a:rPr>
              <a:pPr/>
              <a:t>14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228266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2F64163-9AE5-42D5-AA68-A82F6CDFE7D5}" type="slidenum">
              <a:rPr lang="en-US" altLang="en-US">
                <a:latin typeface="Times" panose="02020603050405020304" pitchFamily="18" charset="0"/>
              </a:rPr>
              <a:pPr/>
              <a:t>2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78752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8A03C0A-DEC6-43A2-9D35-4A47238B3373}" type="slidenum">
              <a:rPr lang="en-US" altLang="en-US">
                <a:latin typeface="Times" panose="02020603050405020304" pitchFamily="18" charset="0"/>
              </a:rPr>
              <a:pPr/>
              <a:t>3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One of the best reasons to use PowerPoint is the ability it gives you to present content in a qualitatively different way through the use of graphics, charts, animation, and even video or audio.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We all learn differently and a presentation using PowerPoint can help those who are Visual as well as Auditory learners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5E02333-B260-4706-B595-A3F681D0B81D}" type="slidenum">
              <a:rPr lang="en-US" altLang="en-US">
                <a:latin typeface="Times" panose="02020603050405020304" pitchFamily="18" charset="0"/>
              </a:rPr>
              <a:pPr/>
              <a:t>4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I can tell that you all aren’t focusing on me but are totally fixed on what is on the screen.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If you want to use an effect to add a little animation to your text but keep it simple, use the APPEAR effect, which just makes the text appear and is the easiest for your audience to read.</a:t>
            </a:r>
          </a:p>
        </p:txBody>
      </p:sp>
    </p:spTree>
    <p:extLst>
      <p:ext uri="{BB962C8B-B14F-4D97-AF65-F5344CB8AC3E}">
        <p14:creationId xmlns:p14="http://schemas.microsoft.com/office/powerpoint/2010/main" val="3270363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5E02333-B260-4706-B595-A3F681D0B81D}" type="slidenum">
              <a:rPr lang="en-US" altLang="en-US">
                <a:latin typeface="Times" panose="02020603050405020304" pitchFamily="18" charset="0"/>
              </a:rPr>
              <a:pPr/>
              <a:t>5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I can tell that you all aren’t focusing on me but are totally fixed on what is on the screen.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If you want to use an effect to add a little animation to your text but keep it simple, use the APPEAR effect, which just makes the text appear and is the easiest for your audience to read.</a:t>
            </a:r>
          </a:p>
        </p:txBody>
      </p:sp>
    </p:spTree>
    <p:extLst>
      <p:ext uri="{BB962C8B-B14F-4D97-AF65-F5344CB8AC3E}">
        <p14:creationId xmlns:p14="http://schemas.microsoft.com/office/powerpoint/2010/main" val="3575821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2E3751-89C3-4E17-87B4-D48D124BA3AF}" type="slidenum">
              <a:rPr lang="en-US" altLang="en-US">
                <a:latin typeface="Times" panose="02020603050405020304" pitchFamily="18" charset="0"/>
              </a:rPr>
              <a:pPr/>
              <a:t>6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Too much text distracts your audience and can be difficult to read.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2E3751-89C3-4E17-87B4-D48D124BA3AF}" type="slidenum">
              <a:rPr lang="en-US" altLang="en-US">
                <a:latin typeface="Times" panose="02020603050405020304" pitchFamily="18" charset="0"/>
              </a:rPr>
              <a:pPr/>
              <a:t>7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Too much text distracts your audience and can be difficult to read.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4610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2E3751-89C3-4E17-87B4-D48D124BA3AF}" type="slidenum">
              <a:rPr lang="en-US" altLang="en-US">
                <a:latin typeface="Times" panose="02020603050405020304" pitchFamily="18" charset="0"/>
              </a:rPr>
              <a:pPr/>
              <a:t>8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Too much text distracts your audience and can be difficult to read.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321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F359F20-0075-4628-896A-B56AB909F326}" type="slidenum">
              <a:rPr lang="en-US" altLang="en-US">
                <a:latin typeface="Times" panose="02020603050405020304" pitchFamily="18" charset="0"/>
              </a:rPr>
              <a:pPr/>
              <a:t>9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Say you were discussing the Declaration of Independence and wanted your audience to follow along with you.</a:t>
            </a:r>
          </a:p>
        </p:txBody>
      </p:sp>
    </p:spTree>
    <p:extLst>
      <p:ext uri="{BB962C8B-B14F-4D97-AF65-F5344CB8AC3E}">
        <p14:creationId xmlns:p14="http://schemas.microsoft.com/office/powerpoint/2010/main" val="815960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26419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419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9CBD8662-0732-43E2-8D53-146CC8BE35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11494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A615A1-E7BA-4663-9DAA-31FBCEB2D9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204975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309B92-4DB9-4C05-AF4E-E2BCDE17AA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497083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F1576B-5BC5-4580-9FB5-30D13EC8B8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04797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EF4A0D-50B0-4F55-B16F-D9F2172059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579567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762000" y="40005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01955E-ECFC-4A8C-B4B8-87359BC560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345462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25A62F-E2E8-4F0C-A9AB-69F2803777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569468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41D9A0-7B63-40F7-94E2-34FAFDDECD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216372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683055-608F-4647-B591-6B1DF4DCD1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832764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CF896A-9F7D-4D98-B135-0D21A90606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465993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4E5876-0EBE-4B36-B70D-5FCA79C2D2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924041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BF499D-DC3C-46B3-AF07-0901B38E8E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294419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A613A2-CE60-474C-A2D0-6A84262F2D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116912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D4AA95-37B7-4F0F-85E3-78E8AA3CE3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191522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63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3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3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fld id="{E58F9CCE-181F-4BEA-9E36-B2F74D912CAB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263176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63177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anose="05000000000000000000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77912"/>
            <a:ext cx="7531100" cy="2351087"/>
          </a:xfrm>
        </p:spPr>
        <p:txBody>
          <a:bodyPr/>
          <a:lstStyle/>
          <a:p>
            <a:pPr eaLnBrk="1" hangingPunct="1"/>
            <a:r>
              <a:rPr lang="fa-IR" altLang="en-US" sz="3200" i="0" dirty="0">
                <a:cs typeface="B Titr" panose="00000700000000000000" pitchFamily="2" charset="-78"/>
              </a:rPr>
              <a:t>اولين </a:t>
            </a:r>
            <a:r>
              <a:rPr lang="fa-IR" altLang="en-US" sz="3200" i="0" dirty="0" smtClean="0">
                <a:cs typeface="B Titr" panose="00000700000000000000" pitchFamily="2" charset="-78"/>
              </a:rPr>
              <a:t>همايش</a:t>
            </a:r>
            <a:br>
              <a:rPr lang="fa-IR" altLang="en-US" sz="3200" i="0" dirty="0" smtClean="0">
                <a:cs typeface="B Titr" panose="00000700000000000000" pitchFamily="2" charset="-78"/>
              </a:rPr>
            </a:br>
            <a:r>
              <a:rPr lang="fa-IR" altLang="en-US" sz="3200" i="0" dirty="0" smtClean="0">
                <a:solidFill>
                  <a:srgbClr val="FF0000"/>
                </a:solidFill>
                <a:cs typeface="B Titr" panose="00000700000000000000" pitchFamily="2" charset="-78"/>
              </a:rPr>
              <a:t>هوشمندسازي</a:t>
            </a:r>
            <a:r>
              <a:rPr lang="fa-IR" altLang="en-US" sz="3200" i="0" dirty="0" smtClean="0">
                <a:cs typeface="B Titr" panose="00000700000000000000" pitchFamily="2" charset="-78"/>
              </a:rPr>
              <a:t> و </a:t>
            </a:r>
            <a:r>
              <a:rPr lang="fa-IR" altLang="en-US" sz="3200" i="0" dirty="0" smtClean="0">
                <a:solidFill>
                  <a:srgbClr val="FF0000"/>
                </a:solidFill>
                <a:cs typeface="B Titr" panose="00000700000000000000" pitchFamily="2" charset="-78"/>
              </a:rPr>
              <a:t>الكترونيكي كردن فرآيندها</a:t>
            </a:r>
            <a:r>
              <a:rPr lang="fa-IR" altLang="en-US" sz="3200" i="0" dirty="0" smtClean="0">
                <a:cs typeface="B Titr" panose="00000700000000000000" pitchFamily="2" charset="-78"/>
              </a:rPr>
              <a:t> </a:t>
            </a:r>
            <a:br>
              <a:rPr lang="fa-IR" altLang="en-US" sz="3200" i="0" dirty="0" smtClean="0">
                <a:cs typeface="B Titr" panose="00000700000000000000" pitchFamily="2" charset="-78"/>
              </a:rPr>
            </a:br>
            <a:r>
              <a:rPr lang="fa-IR" altLang="en-US" sz="3200" i="0" dirty="0" smtClean="0">
                <a:cs typeface="B Titr" panose="00000700000000000000" pitchFamily="2" charset="-78"/>
              </a:rPr>
              <a:t>در سازمان‌هاي دولتي و خصوصي</a:t>
            </a:r>
            <a:br>
              <a:rPr lang="fa-IR" altLang="en-US" sz="3200" i="0" dirty="0" smtClean="0">
                <a:cs typeface="B Titr" panose="00000700000000000000" pitchFamily="2" charset="-78"/>
              </a:rPr>
            </a:br>
            <a:r>
              <a:rPr lang="fa-IR" altLang="en-US" sz="3200" i="0" dirty="0" smtClean="0">
                <a:cs typeface="B Titr" panose="00000700000000000000" pitchFamily="2" charset="-78"/>
              </a:rPr>
              <a:t>(دي‌ماه 97)</a:t>
            </a:r>
            <a:endParaRPr lang="en-US" altLang="en-US" sz="3200" i="0" dirty="0" smtClean="0">
              <a:cs typeface="B Titr" panose="00000700000000000000" pitchFamily="2" charset="-7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429000"/>
            <a:ext cx="7696200" cy="2057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a-IR" altLang="en-US" sz="36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نام سازمان/شهرداری تفت </a:t>
            </a:r>
          </a:p>
          <a:p>
            <a:pPr eaLnBrk="1" hangingPunct="1">
              <a:lnSpc>
                <a:spcPct val="90000"/>
              </a:lnSpc>
            </a:pPr>
            <a:endParaRPr lang="en-US" altLang="en-US" sz="3600" dirty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فرآيندها</a:t>
            </a:r>
            <a:endParaRPr lang="en-US" altLang="en-US" sz="40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نام  فرآيند2 : مرخصی </a:t>
            </a:r>
            <a:endParaRPr lang="en-US" altLang="en-US" sz="20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شرح فرآيند2 : درخواست مرخصی 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واحدهاي سازماني درگير</a:t>
            </a:r>
            <a:r>
              <a:rPr lang="fa-IR" altLang="en-US" sz="2000" dirty="0">
                <a:cs typeface="B Zar" panose="00000400000000000000" pitchFamily="2" charset="-78"/>
              </a:rPr>
              <a:t>: واحد درخواست دهنده ، منابع انسانی ، </a:t>
            </a:r>
            <a:r>
              <a:rPr lang="fa-IR" altLang="en-US" sz="2000" dirty="0" smtClean="0">
                <a:cs typeface="B Zar" panose="00000400000000000000" pitchFamily="2" charset="-78"/>
              </a:rPr>
              <a:t>مدیریت</a:t>
            </a:r>
            <a:endParaRPr lang="fa-IR" altLang="en-US" sz="20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ارتباط اين فرآيند 2 با ديگر سيستمها و نوع ارتباط</a:t>
            </a:r>
            <a:r>
              <a:rPr lang="fa-IR" altLang="en-US" sz="2000" dirty="0">
                <a:cs typeface="B Zar" panose="00000400000000000000" pitchFamily="2" charset="-78"/>
              </a:rPr>
              <a:t>: اتوماسیون تردد کسرا از طریق وب </a:t>
            </a:r>
            <a:r>
              <a:rPr lang="fa-IR" altLang="en-US" sz="2000" dirty="0" smtClean="0">
                <a:cs typeface="B Zar" panose="00000400000000000000" pitchFamily="2" charset="-78"/>
              </a:rPr>
              <a:t>سرویس</a:t>
            </a:r>
            <a:endParaRPr lang="fa-IR" altLang="en-US" sz="20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تصوير فرآيند 2 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77" y="3727102"/>
            <a:ext cx="3072400" cy="25223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400" y="3727102"/>
            <a:ext cx="4347670" cy="23225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فرآيندها</a:t>
            </a:r>
            <a:endParaRPr lang="en-US" altLang="en-US" sz="40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نام  فرآيند 3 و </a:t>
            </a:r>
            <a:r>
              <a:rPr lang="fa-IR" altLang="en-US" sz="2000" dirty="0" smtClean="0">
                <a:cs typeface="B Zar" panose="00000400000000000000" pitchFamily="2" charset="-78"/>
              </a:rPr>
              <a:t>4 : </a:t>
            </a:r>
            <a:r>
              <a:rPr lang="fa-IR" altLang="en-US" sz="2000" dirty="0" smtClean="0">
                <a:cs typeface="B Zar" panose="00000400000000000000" pitchFamily="2" charset="-78"/>
              </a:rPr>
              <a:t>مرخصی ساعتی و ماموریت ساعتی </a:t>
            </a:r>
            <a:endParaRPr lang="en-US" altLang="en-US" sz="20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شرح فرآيند3 و 4 و ... : درخواست ماموریت و مرخصی 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واحدهاي سازماني درگير</a:t>
            </a:r>
            <a:r>
              <a:rPr lang="fa-IR" altLang="en-US" sz="2000" dirty="0">
                <a:cs typeface="B Zar" panose="00000400000000000000" pitchFamily="2" charset="-78"/>
              </a:rPr>
              <a:t>: واحد درخواست دهنده ، منابع انسانی ، </a:t>
            </a:r>
            <a:r>
              <a:rPr lang="fa-IR" altLang="en-US" sz="2000" dirty="0" smtClean="0">
                <a:cs typeface="B Zar" panose="00000400000000000000" pitchFamily="2" charset="-78"/>
              </a:rPr>
              <a:t>مدیریت</a:t>
            </a:r>
            <a:endParaRPr lang="fa-IR" altLang="en-US" sz="20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ارتباط اين فرآيند 3 و 4و ... با ديگر سيستمها و نوع </a:t>
            </a:r>
            <a:r>
              <a:rPr lang="fa-IR" altLang="en-US" sz="2000" dirty="0">
                <a:cs typeface="B Zar" panose="00000400000000000000" pitchFamily="2" charset="-78"/>
              </a:rPr>
              <a:t>ارتباط:اتوماسیون تردد کسرا از طریق وب </a:t>
            </a:r>
            <a:r>
              <a:rPr lang="fa-IR" altLang="en-US" sz="2000" dirty="0" smtClean="0">
                <a:cs typeface="B Zar" panose="00000400000000000000" pitchFamily="2" charset="-78"/>
              </a:rPr>
              <a:t>سرویس</a:t>
            </a:r>
            <a:endParaRPr lang="fa-IR" altLang="en-US" sz="20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تصوير فرآيند 3 و 4 </a:t>
            </a:r>
            <a:r>
              <a:rPr lang="fa-IR" altLang="en-US" sz="2000" dirty="0" smtClean="0">
                <a:cs typeface="B Zar" panose="00000400000000000000" pitchFamily="2" charset="-78"/>
              </a:rPr>
              <a:t> :</a:t>
            </a:r>
            <a:endParaRPr lang="fa-IR" altLang="en-US" sz="20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endParaRPr lang="fa-IR" altLang="en-US" sz="2000" dirty="0" smtClean="0">
              <a:cs typeface="B Zar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930" y="3646617"/>
            <a:ext cx="4685411" cy="2513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1502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2752" y="510220"/>
            <a:ext cx="8112125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يكپارچه‌سازي و ارتباطات با ديگر نرم‌افزارها</a:t>
            </a:r>
            <a:endParaRPr lang="en-US" altLang="en-US" sz="4000" dirty="0">
              <a:cs typeface="B Yekan" panose="00000400000000000000" pitchFamily="2" charset="-78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r" rtl="1" eaLnBrk="1" hangingPunct="1">
              <a:buFont typeface="Wingdings" panose="05000000000000000000" pitchFamily="2" charset="2"/>
              <a:buNone/>
            </a:pPr>
            <a:r>
              <a:rPr lang="fa-IR" altLang="en-US" dirty="0" smtClean="0">
                <a:cs typeface="B Nazanin" panose="00000400000000000000" pitchFamily="2" charset="-78"/>
              </a:rPr>
              <a:t>ارتباط </a:t>
            </a:r>
            <a:r>
              <a:rPr lang="fa-IR" altLang="en-US" dirty="0" smtClean="0">
                <a:cs typeface="B Nazanin" panose="00000400000000000000" pitchFamily="2" charset="-78"/>
              </a:rPr>
              <a:t>با نرم افزار کسری جهت ثبت </a:t>
            </a:r>
            <a:r>
              <a:rPr lang="fa-IR" altLang="en-US" dirty="0" smtClean="0">
                <a:cs typeface="B Nazanin" panose="00000400000000000000" pitchFamily="2" charset="-78"/>
              </a:rPr>
              <a:t>اتوماتیک </a:t>
            </a:r>
            <a:r>
              <a:rPr lang="fa-IR" altLang="en-US" dirty="0" smtClean="0">
                <a:cs typeface="B Nazanin" panose="00000400000000000000" pitchFamily="2" charset="-78"/>
              </a:rPr>
              <a:t>مرخصی و ماموریت </a:t>
            </a:r>
            <a:r>
              <a:rPr lang="fa-IR" altLang="en-US" dirty="0" smtClean="0">
                <a:cs typeface="B Nazanin" panose="00000400000000000000" pitchFamily="2" charset="-78"/>
              </a:rPr>
              <a:t>از طریق وب سرویس با امکان ثبت انواع مجوز ها کسر حضور(استحقاقی،استعلاجی،ماموریت درون شهری و .......)</a:t>
            </a:r>
            <a:endParaRPr lang="en-US" altLang="en-US" dirty="0" smtClean="0">
              <a:cs typeface="B Nazanin" panose="00000400000000000000" pitchFamily="2" charset="-78"/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2752" y="510220"/>
            <a:ext cx="8112125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تصاوير مربوط به يكپارچه‌سازي</a:t>
            </a:r>
            <a:endParaRPr lang="en-US" altLang="en-US" sz="4000" dirty="0">
              <a:cs typeface="B Yekan" panose="00000400000000000000" pitchFamily="2" charset="-78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r" rtl="1" eaLnBrk="1" hangingPunct="1">
              <a:buFont typeface="Wingdings" panose="05000000000000000000" pitchFamily="2" charset="2"/>
              <a:buNone/>
            </a:pPr>
            <a:endParaRPr lang="en-US" altLang="en-US" dirty="0" smtClean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357" y="1995160"/>
            <a:ext cx="5261485" cy="385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849127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533400"/>
          </a:xfrm>
        </p:spPr>
        <p:txBody>
          <a:bodyPr/>
          <a:lstStyle/>
          <a:p>
            <a:pPr eaLnBrk="1" hangingPunct="1"/>
            <a:r>
              <a:rPr lang="en-US" altLang="en-US" sz="3600" smtClean="0"/>
              <a:t>Appropriate Use of Images</a:t>
            </a:r>
          </a:p>
        </p:txBody>
      </p:sp>
      <p:sp>
        <p:nvSpPr>
          <p:cNvPr id="25603" name="Rectangle 1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Rectangle 20" descr="Blue tissue paper"/>
          <p:cNvSpPr>
            <a:spLocks noChangeArrowheads="1"/>
          </p:cNvSpPr>
          <p:nvPr/>
        </p:nvSpPr>
        <p:spPr bwMode="auto">
          <a:xfrm>
            <a:off x="36513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5605" name="Rectangle 21"/>
          <p:cNvSpPr>
            <a:spLocks noChangeArrowheads="1"/>
          </p:cNvSpPr>
          <p:nvPr/>
        </p:nvSpPr>
        <p:spPr bwMode="auto">
          <a:xfrm>
            <a:off x="417513" y="533400"/>
            <a:ext cx="82264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1" eaLnBrk="1" hangingPunct="1"/>
            <a:r>
              <a:rPr lang="fa-IR" altLang="en-US" sz="3200" dirty="0" smtClean="0">
                <a:solidFill>
                  <a:schemeClr val="tx2"/>
                </a:solidFill>
                <a:latin typeface="Arial Black" panose="020B0A04020102020204" pitchFamily="34" charset="0"/>
                <a:cs typeface="B Titr" panose="00000700000000000000" pitchFamily="2" charset="-78"/>
              </a:rPr>
              <a:t>مزيت، بهره وري و بهبود ايجاد شده در سازمان استفاده كننده</a:t>
            </a:r>
            <a:endParaRPr lang="en-US" altLang="en-US" sz="3200" dirty="0">
              <a:solidFill>
                <a:schemeClr val="tx2"/>
              </a:solidFill>
              <a:latin typeface="Arial Black" panose="020B0A04020102020204" pitchFamily="34" charset="0"/>
              <a:cs typeface="B Titr" panose="000007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30030" y="2507280"/>
            <a:ext cx="691390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2" algn="r" rtl="1"/>
            <a:r>
              <a:rPr lang="fa-IR" dirty="0" smtClean="0"/>
              <a:t>1- حذف </a:t>
            </a:r>
            <a:r>
              <a:rPr lang="fa-IR" dirty="0" smtClean="0"/>
              <a:t>فرم ها </a:t>
            </a:r>
            <a:r>
              <a:rPr lang="fa-IR" dirty="0" smtClean="0"/>
              <a:t>کاغذی و ثبت اتوماتیک در سامانه تردد</a:t>
            </a:r>
          </a:p>
          <a:p>
            <a:pPr lvl="2" algn="r" rtl="1"/>
            <a:endParaRPr lang="fa-IR" dirty="0" smtClean="0"/>
          </a:p>
          <a:p>
            <a:pPr lvl="2" algn="r" rtl="1"/>
            <a:r>
              <a:rPr lang="fa-IR" dirty="0" smtClean="0"/>
              <a:t>2- کم کردن هزینه زمان با استفاده ازپیاده سازی گردش کار سیستمی 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9895764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77912"/>
            <a:ext cx="7531100" cy="1659797"/>
          </a:xfrm>
        </p:spPr>
        <p:txBody>
          <a:bodyPr/>
          <a:lstStyle/>
          <a:p>
            <a:pPr rtl="1" eaLnBrk="1" hangingPunct="1"/>
            <a:r>
              <a:rPr lang="fa-IR" altLang="en-US" sz="3600" i="0" dirty="0" smtClean="0">
                <a:cs typeface="B Titr" panose="00000700000000000000" pitchFamily="2" charset="-78"/>
              </a:rPr>
              <a:t>عنوان </a:t>
            </a:r>
            <a:r>
              <a:rPr lang="fa-IR" altLang="en-US" sz="3600" dirty="0">
                <a:cs typeface="B Yekan" panose="00000400000000000000" pitchFamily="2" charset="-78"/>
              </a:rPr>
              <a:t>راه‌كار (</a:t>
            </a:r>
            <a:r>
              <a:rPr lang="en-US" altLang="en-US" sz="2000" dirty="0">
                <a:cs typeface="B Yekan" panose="00000400000000000000" pitchFamily="2" charset="-78"/>
              </a:rPr>
              <a:t>Solution</a:t>
            </a:r>
            <a:r>
              <a:rPr lang="fa-IR" altLang="en-US" sz="3600" dirty="0">
                <a:cs typeface="B Yekan" panose="00000400000000000000" pitchFamily="2" charset="-78"/>
              </a:rPr>
              <a:t>)</a:t>
            </a:r>
            <a:r>
              <a:rPr lang="fa-IR" altLang="en-US" sz="3600" i="0" dirty="0" smtClean="0">
                <a:cs typeface="B Titr" panose="00000700000000000000" pitchFamily="2" charset="-78"/>
              </a:rPr>
              <a:t> 1/2/3 ارائه شده:</a:t>
            </a:r>
            <a:br>
              <a:rPr lang="fa-IR" altLang="en-US" sz="3600" i="0" dirty="0" smtClean="0">
                <a:cs typeface="B Titr" panose="00000700000000000000" pitchFamily="2" charset="-78"/>
              </a:rPr>
            </a:br>
            <a:r>
              <a:rPr lang="fa-IR" altLang="en-US" sz="3200" i="0" dirty="0" smtClean="0">
                <a:solidFill>
                  <a:srgbClr val="FF0000"/>
                </a:solidFill>
                <a:cs typeface="B Titr" panose="00000700000000000000" pitchFamily="2" charset="-78"/>
              </a:rPr>
              <a:t>مرخصی و ماموریت</a:t>
            </a:r>
            <a:endParaRPr lang="en-US" altLang="en-US" sz="3200" i="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429000"/>
            <a:ext cx="7696200" cy="2057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a-IR" altLang="en-US" sz="36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شهرداری تفت </a:t>
            </a:r>
            <a:endParaRPr lang="en-US" altLang="en-US" sz="3600" dirty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  <a:p>
            <a:pPr eaLnBrk="1" hangingPunct="1">
              <a:lnSpc>
                <a:spcPct val="90000"/>
              </a:lnSpc>
            </a:pPr>
            <a:r>
              <a:rPr lang="fa-IR" altLang="en-US" sz="36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.</a:t>
            </a:r>
            <a:endParaRPr lang="en-US" altLang="en-US" sz="3600" dirty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020" y="4449067"/>
            <a:ext cx="1432560" cy="96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0634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r" rtl="1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نام سازمان شركت كننده:شهرداری تفت </a:t>
            </a:r>
            <a:endParaRPr lang="en-US" altLang="en-US" sz="4000" dirty="0" smtClean="0">
              <a:cs typeface="B Yekan" panose="00000400000000000000" pitchFamily="2" charset="-78"/>
            </a:endParaRPr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808038" y="2046420"/>
            <a:ext cx="7772400" cy="3994119"/>
          </a:xfrm>
          <a:noFill/>
        </p:spPr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عنوان راهكار(</a:t>
            </a:r>
            <a:r>
              <a:rPr lang="en-US" altLang="en-US" sz="2000" dirty="0" smtClean="0">
                <a:cs typeface="B Zar" panose="00000400000000000000" pitchFamily="2" charset="-78"/>
              </a:rPr>
              <a:t>Solution</a:t>
            </a:r>
            <a:r>
              <a:rPr lang="fa-IR" altLang="en-US" sz="2700" dirty="0" smtClean="0">
                <a:cs typeface="B Zar" panose="00000400000000000000" pitchFamily="2" charset="-78"/>
              </a:rPr>
              <a:t>):ثبت ماموریت </a:t>
            </a:r>
            <a:r>
              <a:rPr lang="fa-IR" altLang="en-US" sz="2700" dirty="0" smtClean="0">
                <a:cs typeface="B Zar" panose="00000400000000000000" pitchFamily="2" charset="-78"/>
              </a:rPr>
              <a:t>ومرخصی (ساعتی و روزانه) 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تهيه </a:t>
            </a:r>
            <a:r>
              <a:rPr lang="fa-IR" altLang="en-US" sz="2700" dirty="0" smtClean="0">
                <a:cs typeface="B Zar" panose="00000400000000000000" pitchFamily="2" charset="-78"/>
              </a:rPr>
              <a:t>كننده/ تهيه كنندگان</a:t>
            </a:r>
            <a:r>
              <a:rPr lang="fa-IR" altLang="en-US" sz="2700" smtClean="0">
                <a:cs typeface="B Zar" panose="00000400000000000000" pitchFamily="2" charset="-78"/>
              </a:rPr>
              <a:t>: احمد قدیری</a:t>
            </a:r>
            <a:endParaRPr lang="fa-IR" altLang="en-US" sz="27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فرم اصلي:4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فرم </a:t>
            </a:r>
            <a:r>
              <a:rPr lang="fa-IR" altLang="en-US" sz="2700" dirty="0" smtClean="0">
                <a:cs typeface="B Zar" panose="00000400000000000000" pitchFamily="2" charset="-78"/>
              </a:rPr>
              <a:t>پايه:1</a:t>
            </a:r>
            <a:endParaRPr lang="fa-IR" altLang="en-US" sz="27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فرآيند طراحي </a:t>
            </a:r>
            <a:r>
              <a:rPr lang="fa-IR" altLang="en-US" sz="2700" dirty="0" smtClean="0">
                <a:cs typeface="B Zar" panose="00000400000000000000" pitchFamily="2" charset="-78"/>
              </a:rPr>
              <a:t>شده:2</a:t>
            </a:r>
            <a:endParaRPr lang="fa-IR" altLang="en-US" sz="27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احمد قدیری مدیر</a:t>
            </a:r>
            <a:r>
              <a:rPr lang="en-US" altLang="en-US" sz="2700" dirty="0" smtClean="0">
                <a:cs typeface="B Zar" panose="00000400000000000000" pitchFamily="2" charset="-78"/>
              </a:rPr>
              <a:t>IT</a:t>
            </a:r>
            <a:r>
              <a:rPr lang="fa-IR" altLang="en-US" sz="2700" dirty="0" smtClean="0">
                <a:cs typeface="B Zar" panose="00000400000000000000" pitchFamily="2" charset="-78"/>
              </a:rPr>
              <a:t>و فناوری اطلاعات</a:t>
            </a:r>
            <a:endParaRPr lang="fa-IR" altLang="en-US" sz="27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endParaRPr lang="en-US" altLang="en-US" sz="2700" dirty="0" smtClean="0">
              <a:cs typeface="B Zar" panose="00000400000000000000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8458200" cy="1143000"/>
          </a:xfrm>
          <a:noFill/>
        </p:spPr>
        <p:txBody>
          <a:bodyPr/>
          <a:lstStyle/>
          <a:p>
            <a:pPr algn="ctr" rtl="1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مزیت خاص این راه‌كار (</a:t>
            </a:r>
            <a:r>
              <a:rPr lang="en-US" altLang="en-US" sz="2400" dirty="0">
                <a:cs typeface="B Yekan" panose="00000400000000000000" pitchFamily="2" charset="-78"/>
              </a:rPr>
              <a:t>Solution</a:t>
            </a:r>
            <a:r>
              <a:rPr lang="fa-IR" altLang="en-US" sz="4000" dirty="0">
                <a:cs typeface="B Yekan" panose="00000400000000000000" pitchFamily="2" charset="-78"/>
              </a:rPr>
              <a:t>)</a:t>
            </a:r>
            <a:endParaRPr lang="en-US" altLang="en-US" sz="4000" dirty="0" smtClean="0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4114800" y="50292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1269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39200" y="6629400"/>
            <a:ext cx="228600" cy="15240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" name="TextBox 1"/>
          <p:cNvSpPr txBox="1"/>
          <p:nvPr/>
        </p:nvSpPr>
        <p:spPr>
          <a:xfrm>
            <a:off x="777200" y="2161635"/>
            <a:ext cx="76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 smtClean="0"/>
              <a:t>حذف برگ ماموریت و مرخصی –قابلیت ثبت و پیگیری و درج درسامانه کسری –راه اندازی گردش الکترونیکی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0764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rtl="1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شرحي بر راه‌كار (</a:t>
            </a:r>
            <a:r>
              <a:rPr lang="en-US" altLang="en-US" sz="2400" dirty="0" smtClean="0">
                <a:cs typeface="B Yekan" panose="00000400000000000000" pitchFamily="2" charset="-78"/>
              </a:rPr>
              <a:t>Solution</a:t>
            </a:r>
            <a:r>
              <a:rPr lang="fa-IR" altLang="en-US" sz="4000" dirty="0" smtClean="0">
                <a:cs typeface="B Yekan" panose="00000400000000000000" pitchFamily="2" charset="-78"/>
              </a:rPr>
              <a:t>)</a:t>
            </a:r>
            <a:endParaRPr lang="en-US" altLang="en-US" sz="4000" dirty="0" smtClean="0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4114800" y="50292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1269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39200" y="6629400"/>
            <a:ext cx="228600" cy="15240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" name="TextBox 4"/>
          <p:cNvSpPr txBox="1"/>
          <p:nvPr/>
        </p:nvSpPr>
        <p:spPr>
          <a:xfrm>
            <a:off x="777200" y="1892800"/>
            <a:ext cx="76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 smtClean="0"/>
              <a:t>ایجاد فرایند از زمان درخواست پرسنل تا حصول نتیجه و ثبت در سیستم کسری به صورت </a:t>
            </a:r>
            <a:r>
              <a:rPr lang="fa-IR" dirty="0" smtClean="0"/>
              <a:t>اتوماتیک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391328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3863" y="533400"/>
            <a:ext cx="8410575" cy="1143000"/>
          </a:xfrm>
        </p:spPr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فرم‌ها</a:t>
            </a:r>
            <a:endParaRPr lang="en-US" altLang="en-US" sz="4000" dirty="0" smtClean="0">
              <a:cs typeface="B Yekan" panose="00000400000000000000" pitchFamily="2" charset="-7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نام فرم مرخصی 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شرح مرخصی ساعتی 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تصوير فرم1</a:t>
            </a:r>
          </a:p>
          <a:p>
            <a:pPr marL="58737" indent="0" algn="r" rtl="1" eaLnBrk="1" hangingPunct="1">
              <a:buSzPct val="120000"/>
              <a:buNone/>
            </a:pPr>
            <a:endParaRPr lang="en-US" altLang="en-US" sz="3200" dirty="0" smtClean="0">
              <a:cs typeface="B Zar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485" y="3352190"/>
            <a:ext cx="4068820" cy="240127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3863" y="533400"/>
            <a:ext cx="8410575" cy="1143000"/>
          </a:xfrm>
        </p:spPr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فرم‌ها</a:t>
            </a:r>
            <a:endParaRPr lang="en-US" altLang="en-US" sz="4000" dirty="0" smtClean="0">
              <a:cs typeface="B Yekan" panose="00000400000000000000" pitchFamily="2" charset="-7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نام فرم 2 مرخصی روزانه 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شرح فرم2 درخواست مرخصی روزانه 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تصوير فرم2</a:t>
            </a:r>
          </a:p>
          <a:p>
            <a:pPr marL="58737" indent="0" algn="r" rtl="1" eaLnBrk="1" hangingPunct="1">
              <a:buSzPct val="120000"/>
              <a:buNone/>
            </a:pPr>
            <a:endParaRPr lang="en-US" altLang="en-US" sz="3200" dirty="0" smtClean="0">
              <a:cs typeface="B Zar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456" y="3731243"/>
            <a:ext cx="4909150" cy="24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7911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3863" y="533400"/>
            <a:ext cx="8410575" cy="1143000"/>
          </a:xfrm>
        </p:spPr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فرم‌ها</a:t>
            </a:r>
            <a:endParaRPr lang="en-US" altLang="en-US" sz="4000" dirty="0" smtClean="0">
              <a:cs typeface="B Yekan" panose="00000400000000000000" pitchFamily="2" charset="-7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نام فرم ماموریت ساعتی و روزانه 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800" dirty="0" smtClean="0">
                <a:cs typeface="B Zar" panose="00000400000000000000" pitchFamily="2" charset="-78"/>
              </a:rPr>
              <a:t>شرح فرم درخواست ماموریت ساعتی و روزانه به صورت سیستم 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تصوير فرم 3 و 4</a:t>
            </a:r>
            <a:endParaRPr lang="en-US" altLang="en-US" sz="3200" dirty="0" smtClean="0">
              <a:cs typeface="B Zar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70" y="4120290"/>
            <a:ext cx="2496325" cy="20519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305" y="3620110"/>
            <a:ext cx="4372585" cy="255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0373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فرآيندها</a:t>
            </a:r>
            <a:endParaRPr lang="en-US" altLang="en-US" sz="40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نام  فرآيند1 : فرآیند ماموریت </a:t>
            </a:r>
            <a:endParaRPr lang="en-US" altLang="en-US" sz="20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شرح فرآيند1 : درخواست ماموریت 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واحدهاي سازماني درگير</a:t>
            </a:r>
            <a:r>
              <a:rPr lang="fa-IR" altLang="en-US" sz="2000" dirty="0" smtClean="0">
                <a:cs typeface="B Zar" panose="00000400000000000000" pitchFamily="2" charset="-78"/>
              </a:rPr>
              <a:t>: واحد درخواست دهنده ، منابع انسانی ، مدیریت</a:t>
            </a:r>
            <a:endParaRPr lang="fa-IR" altLang="en-US" sz="20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ارتباط اين فرآيند 1 با ديگر سيستمها و نوع ارتباط</a:t>
            </a:r>
            <a:r>
              <a:rPr lang="fa-IR" altLang="en-US" sz="2000" dirty="0" smtClean="0">
                <a:cs typeface="B Zar" panose="00000400000000000000" pitchFamily="2" charset="-78"/>
              </a:rPr>
              <a:t>: اتوماسیون تردد کسرا از طریق وب سرویس</a:t>
            </a:r>
            <a:endParaRPr lang="fa-IR" altLang="en-US" sz="20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تصوير فرآيند 1 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6" y="3774645"/>
            <a:ext cx="3072400" cy="232588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400" y="3774645"/>
            <a:ext cx="4309265" cy="2325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5999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udio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Studi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</Template>
  <TotalTime>3333</TotalTime>
  <Words>766</Words>
  <Application>Microsoft Office PowerPoint</Application>
  <PresentationFormat>On-screen Show (4:3)</PresentationFormat>
  <Paragraphs>86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B Nazanin</vt:lpstr>
      <vt:lpstr>Arial Black</vt:lpstr>
      <vt:lpstr>B Zar</vt:lpstr>
      <vt:lpstr>B Titr</vt:lpstr>
      <vt:lpstr>Times</vt:lpstr>
      <vt:lpstr>B Yekan</vt:lpstr>
      <vt:lpstr>Arial</vt:lpstr>
      <vt:lpstr>Wingdings</vt:lpstr>
      <vt:lpstr>Times New Roman</vt:lpstr>
      <vt:lpstr>Studio</vt:lpstr>
      <vt:lpstr>اولين همايش هوشمندسازي و الكترونيكي كردن فرآيندها  در سازمان‌هاي دولتي و خصوصي (دي‌ماه 97)</vt:lpstr>
      <vt:lpstr>عنوان راه‌كار (Solution) 1/2/3 ارائه شده: مرخصی و ماموریت</vt:lpstr>
      <vt:lpstr>نام سازمان شركت كننده:شهرداری تفت </vt:lpstr>
      <vt:lpstr>مزیت خاص این راه‌كار (Solution)</vt:lpstr>
      <vt:lpstr>شرحي بر راه‌كار (Solution)</vt:lpstr>
      <vt:lpstr>معرفي فرم‌ها</vt:lpstr>
      <vt:lpstr>معرفي فرم‌ها</vt:lpstr>
      <vt:lpstr>معرفي فرم‌ها</vt:lpstr>
      <vt:lpstr>معرفي فرآيندها</vt:lpstr>
      <vt:lpstr>معرفي فرآيندها</vt:lpstr>
      <vt:lpstr>معرفي فرآيندها</vt:lpstr>
      <vt:lpstr>يكپارچه‌سازي و ارتباطات با ديگر نرم‌افزارها</vt:lpstr>
      <vt:lpstr>تصاوير مربوط به يكپارچه‌سازي</vt:lpstr>
      <vt:lpstr>Appropriate Use of Images</vt:lpstr>
    </vt:vector>
  </TitlesOfParts>
  <Company>CLTE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PowerPoint Presentations</dc:title>
  <dc:creator>marjan mirzaei</dc:creator>
  <cp:lastModifiedBy>KIA</cp:lastModifiedBy>
  <cp:revision>245</cp:revision>
  <dcterms:created xsi:type="dcterms:W3CDTF">2001-05-31T17:33:03Z</dcterms:created>
  <dcterms:modified xsi:type="dcterms:W3CDTF">2018-12-10T04:46:26Z</dcterms:modified>
</cp:coreProperties>
</file>